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3"/>
  </p:notesMasterIdLst>
  <p:handoutMasterIdLst>
    <p:handoutMasterId r:id="rId24"/>
  </p:handoutMasterIdLst>
  <p:sldIdLst>
    <p:sldId id="308" r:id="rId5"/>
    <p:sldId id="333" r:id="rId6"/>
    <p:sldId id="278" r:id="rId7"/>
    <p:sldId id="320" r:id="rId8"/>
    <p:sldId id="328" r:id="rId9"/>
    <p:sldId id="324" r:id="rId10"/>
    <p:sldId id="323" r:id="rId11"/>
    <p:sldId id="325" r:id="rId12"/>
    <p:sldId id="335" r:id="rId13"/>
    <p:sldId id="329" r:id="rId14"/>
    <p:sldId id="326" r:id="rId15"/>
    <p:sldId id="322" r:id="rId16"/>
    <p:sldId id="330" r:id="rId17"/>
    <p:sldId id="327" r:id="rId18"/>
    <p:sldId id="332" r:id="rId19"/>
    <p:sldId id="336" r:id="rId20"/>
    <p:sldId id="331" r:id="rId21"/>
    <p:sldId id="314" r:id="rId2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7" autoAdjust="0"/>
    <p:restoredTop sz="94660"/>
  </p:normalViewPr>
  <p:slideViewPr>
    <p:cSldViewPr snapToGrid="0">
      <p:cViewPr varScale="1">
        <p:scale>
          <a:sx n="103" d="100"/>
          <a:sy n="103" d="100"/>
        </p:scale>
        <p:origin x="168" y="2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0FAE97-1210-4E36-A60A-8BA798A12A99}" type="datetime1">
              <a:rPr lang="es-ES" smtClean="0"/>
              <a:t>18/5/23</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es-ES" smtClean="0"/>
              <a:t>‹#›</a:t>
            </a:fld>
            <a:endParaRPr lang="es-ES" dirty="0"/>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D3D879-06F7-4BB3-9FD8-DADB216A1AB3}" type="datetime1">
              <a:rPr lang="es-ES" noProof="0" smtClean="0"/>
              <a:t>18/5/23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es-ES" noProof="0" smtClean="0"/>
              <a:t>‹#›</a:t>
            </a:fld>
            <a:endParaRPr lang="es-ES" noProof="0"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3</a:t>
            </a:fld>
            <a:endParaRPr lang="es-ES" dirty="0"/>
          </a:p>
        </p:txBody>
      </p:sp>
    </p:spTree>
    <p:extLst>
      <p:ext uri="{BB962C8B-B14F-4D97-AF65-F5344CB8AC3E}">
        <p14:creationId xmlns:p14="http://schemas.microsoft.com/office/powerpoint/2010/main" val="103034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12</a:t>
            </a:fld>
            <a:endParaRPr lang="es-ES" dirty="0"/>
          </a:p>
        </p:txBody>
      </p:sp>
    </p:spTree>
    <p:extLst>
      <p:ext uri="{BB962C8B-B14F-4D97-AF65-F5344CB8AC3E}">
        <p14:creationId xmlns:p14="http://schemas.microsoft.com/office/powerpoint/2010/main" val="254847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13</a:t>
            </a:fld>
            <a:endParaRPr lang="es-ES" dirty="0"/>
          </a:p>
        </p:txBody>
      </p:sp>
    </p:spTree>
    <p:extLst>
      <p:ext uri="{BB962C8B-B14F-4D97-AF65-F5344CB8AC3E}">
        <p14:creationId xmlns:p14="http://schemas.microsoft.com/office/powerpoint/2010/main" val="416658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14</a:t>
            </a:fld>
            <a:endParaRPr lang="es-ES" dirty="0"/>
          </a:p>
        </p:txBody>
      </p:sp>
    </p:spTree>
    <p:extLst>
      <p:ext uri="{BB962C8B-B14F-4D97-AF65-F5344CB8AC3E}">
        <p14:creationId xmlns:p14="http://schemas.microsoft.com/office/powerpoint/2010/main" val="191428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4</a:t>
            </a:fld>
            <a:endParaRPr lang="es-ES" dirty="0"/>
          </a:p>
        </p:txBody>
      </p:sp>
    </p:spTree>
    <p:extLst>
      <p:ext uri="{BB962C8B-B14F-4D97-AF65-F5344CB8AC3E}">
        <p14:creationId xmlns:p14="http://schemas.microsoft.com/office/powerpoint/2010/main" val="43951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5</a:t>
            </a:fld>
            <a:endParaRPr lang="es-ES" dirty="0"/>
          </a:p>
        </p:txBody>
      </p:sp>
    </p:spTree>
    <p:extLst>
      <p:ext uri="{BB962C8B-B14F-4D97-AF65-F5344CB8AC3E}">
        <p14:creationId xmlns:p14="http://schemas.microsoft.com/office/powerpoint/2010/main" val="174448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6</a:t>
            </a:fld>
            <a:endParaRPr lang="es-ES" dirty="0"/>
          </a:p>
        </p:txBody>
      </p:sp>
    </p:spTree>
    <p:extLst>
      <p:ext uri="{BB962C8B-B14F-4D97-AF65-F5344CB8AC3E}">
        <p14:creationId xmlns:p14="http://schemas.microsoft.com/office/powerpoint/2010/main" val="208345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7</a:t>
            </a:fld>
            <a:endParaRPr lang="es-ES" dirty="0"/>
          </a:p>
        </p:txBody>
      </p:sp>
    </p:spTree>
    <p:extLst>
      <p:ext uri="{BB962C8B-B14F-4D97-AF65-F5344CB8AC3E}">
        <p14:creationId xmlns:p14="http://schemas.microsoft.com/office/powerpoint/2010/main" val="265809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8</a:t>
            </a:fld>
            <a:endParaRPr lang="es-ES" dirty="0"/>
          </a:p>
        </p:txBody>
      </p:sp>
    </p:spTree>
    <p:extLst>
      <p:ext uri="{BB962C8B-B14F-4D97-AF65-F5344CB8AC3E}">
        <p14:creationId xmlns:p14="http://schemas.microsoft.com/office/powerpoint/2010/main" val="224319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9</a:t>
            </a:fld>
            <a:endParaRPr lang="es-ES" dirty="0"/>
          </a:p>
        </p:txBody>
      </p:sp>
    </p:spTree>
    <p:extLst>
      <p:ext uri="{BB962C8B-B14F-4D97-AF65-F5344CB8AC3E}">
        <p14:creationId xmlns:p14="http://schemas.microsoft.com/office/powerpoint/2010/main" val="282470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10</a:t>
            </a:fld>
            <a:endParaRPr lang="es-ES" dirty="0"/>
          </a:p>
        </p:txBody>
      </p:sp>
    </p:spTree>
    <p:extLst>
      <p:ext uri="{BB962C8B-B14F-4D97-AF65-F5344CB8AC3E}">
        <p14:creationId xmlns:p14="http://schemas.microsoft.com/office/powerpoint/2010/main" val="262239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11</a:t>
            </a:fld>
            <a:endParaRPr lang="es-ES" dirty="0"/>
          </a:p>
        </p:txBody>
      </p:sp>
    </p:spTree>
    <p:extLst>
      <p:ext uri="{BB962C8B-B14F-4D97-AF65-F5344CB8AC3E}">
        <p14:creationId xmlns:p14="http://schemas.microsoft.com/office/powerpoint/2010/main" val="237938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es-ES" noProof="0"/>
              <a:t>Haga clic para modificar el estilo de título del patrón</a:t>
            </a:r>
          </a:p>
        </p:txBody>
      </p:sp>
      <p:sp>
        <p:nvSpPr>
          <p:cNvPr id="3" name="Subtítulo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4" name="Marcador de fecha 3"/>
          <p:cNvSpPr>
            <a:spLocks noGrp="1"/>
          </p:cNvSpPr>
          <p:nvPr>
            <p:ph type="dt" sz="half" idx="10"/>
          </p:nvPr>
        </p:nvSpPr>
        <p:spPr/>
        <p:txBody>
          <a:bodyPr rtlCol="0"/>
          <a:lstStyle>
            <a:lvl1pPr algn="l">
              <a:defRPr/>
            </a:lvl1pPr>
          </a:lstStyle>
          <a:p>
            <a:pPr rtl="0"/>
            <a:fld id="{14CEBD4D-085C-498A-87ED-B94FC4CBCFC7}" type="datetime1">
              <a:rPr lang="es-ES" noProof="0" smtClean="0"/>
              <a:t>18/5/23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cxnSp>
        <p:nvCxnSpPr>
          <p:cNvPr id="8" name="Conector rec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A3C0138-BF83-46A1-914E-F1E2A8306695}" type="datetime1">
              <a:rPr lang="es-ES" noProof="0" smtClean="0"/>
              <a:t>18/5/23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762000"/>
            <a:ext cx="2628900" cy="5410200"/>
          </a:xfrm>
        </p:spPr>
        <p:txBody>
          <a:bodyPr vert="eaVert" lIns="45720" tIns="91440" rIns="45720" bIns="91440"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990601" y="762000"/>
            <a:ext cx="7581900" cy="5410200"/>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900568A9-B9DF-49AA-9F31-6F462455E52A}" type="datetime1">
              <a:rPr lang="es-ES" noProof="0" smtClean="0"/>
              <a:t>18/5/23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cxnSp>
        <p:nvCxnSpPr>
          <p:cNvPr id="7" name="Conector recto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44DC918-9477-44C9-87CA-58BC8D7EC64E}" type="datetime1">
              <a:rPr lang="es-ES" noProof="0" smtClean="0"/>
              <a:t>18/5/23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ángulo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el estilo de texto del patrón</a:t>
            </a:r>
          </a:p>
        </p:txBody>
      </p:sp>
      <p:sp>
        <p:nvSpPr>
          <p:cNvPr id="4" name="Marcador de fecha 3"/>
          <p:cNvSpPr>
            <a:spLocks noGrp="1"/>
          </p:cNvSpPr>
          <p:nvPr>
            <p:ph type="dt" sz="half" idx="10"/>
          </p:nvPr>
        </p:nvSpPr>
        <p:spPr/>
        <p:txBody>
          <a:bodyPr rtlCol="0"/>
          <a:lstStyle/>
          <a:p>
            <a:pPr rtl="0"/>
            <a:fld id="{CBAA7CFC-FF55-48D5-B9D9-FA93FB0A1F63}" type="datetime1">
              <a:rPr lang="es-ES" noProof="0" smtClean="0"/>
              <a:t>18/5/23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cxnSp>
        <p:nvCxnSpPr>
          <p:cNvPr id="8" name="Conector rec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1499616"/>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p:nvPr>
        </p:nvSpPr>
        <p:spPr>
          <a:xfrm>
            <a:off x="1024127" y="2286000"/>
            <a:ext cx="4754880" cy="4023360"/>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p:nvPr>
        </p:nvSpPr>
        <p:spPr>
          <a:xfrm>
            <a:off x="5989320" y="2286000"/>
            <a:ext cx="4754880" cy="4023360"/>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BE9DBD11-34E4-448E-809B-329C5E8C1419}" type="datetime1">
              <a:rPr lang="es-ES" noProof="0" smtClean="0"/>
              <a:t>18/5/23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024128" y="2967788"/>
            <a:ext cx="4754880" cy="334157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noProof="0"/>
              <a:t>Editar el estilo de texto del patrón</a:t>
            </a:r>
          </a:p>
        </p:txBody>
      </p:sp>
      <p:sp>
        <p:nvSpPr>
          <p:cNvPr id="6" name="Marcador de posición de contenido 5"/>
          <p:cNvSpPr>
            <a:spLocks noGrp="1"/>
          </p:cNvSpPr>
          <p:nvPr>
            <p:ph sz="quarter" idx="4"/>
          </p:nvPr>
        </p:nvSpPr>
        <p:spPr>
          <a:xfrm>
            <a:off x="5990888" y="2967788"/>
            <a:ext cx="4754880" cy="334157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D5DB1031-BFAF-464E-A517-D151D571897F}" type="datetime1">
              <a:rPr lang="es-ES" noProof="0" smtClean="0"/>
              <a:t>18/5/23</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C9BED521-1CC1-404B-8AD1-BBD24E269425}" type="datetime1">
              <a:rPr lang="es-ES" noProof="0" smtClean="0"/>
              <a:t>18/5/23</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53E9304-DC69-42FE-B771-884D748CD27D}" type="datetime1">
              <a:rPr lang="es-ES" noProof="0" smtClean="0"/>
              <a:t>18/5/23</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Título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es-ES" noProof="0"/>
              <a:t>Haga clic para modificar el estilo del título del patrón</a:t>
            </a:r>
          </a:p>
        </p:txBody>
      </p:sp>
      <p:sp>
        <p:nvSpPr>
          <p:cNvPr id="3" name="Marcador de posición de contenido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3993D1A9-6AEF-4FF0-93A8-BB445C605128}" type="datetime1">
              <a:rPr lang="es-ES" noProof="0" smtClean="0"/>
              <a:t>18/5/23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t>‹#›</a:t>
            </a:fld>
            <a:endParaRPr lang="es-E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4" name="Marcador de posición de texto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BFAA2184-F169-47A9-9381-0045417AD705}" type="datetime1">
              <a:rPr lang="es-ES" noProof="0" smtClean="0"/>
              <a:t>18/5/23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867E5644-1E61-4311-A31E-84CB9C7AA8A9}" type="slidenum">
              <a:rPr lang="es-ES" noProof="0" smtClean="0"/>
              <a:t>‹#›</a:t>
            </a:fld>
            <a:endParaRPr lang="es-ES" noProof="0" dirty="0"/>
          </a:p>
        </p:txBody>
      </p:sp>
      <p:cxnSp>
        <p:nvCxnSpPr>
          <p:cNvPr id="8" name="Conector recto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EC354E2A-D5C7-4832-8F7D-7F0C53F06735}" type="datetime1">
              <a:rPr lang="es-ES" noProof="0" smtClean="0"/>
              <a:t>18/5/23</a:t>
            </a:fld>
            <a:endParaRPr lang="es-ES" noProof="0" dirty="0"/>
          </a:p>
        </p:txBody>
      </p:sp>
      <p:sp>
        <p:nvSpPr>
          <p:cNvPr id="5" name="Marcador de pie de página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es-ES" noProof="0" dirty="0"/>
          </a:p>
        </p:txBody>
      </p:sp>
      <p:sp>
        <p:nvSpPr>
          <p:cNvPr id="6" name="Marcador de posición de número de diapositiva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es-ES" noProof="0" smtClean="0"/>
              <a:pPr rtl="0"/>
              <a:t>‹#›</a:t>
            </a:fld>
            <a:endParaRPr lang="es-ES" noProof="0" dirty="0"/>
          </a:p>
        </p:txBody>
      </p:sp>
      <p:cxnSp>
        <p:nvCxnSpPr>
          <p:cNvPr id="7" name="Conector recto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17" y="689739"/>
            <a:ext cx="3193288" cy="382270"/>
          </a:xfrm>
          <a:prstGeom prst="rect">
            <a:avLst/>
          </a:prstGeom>
        </p:spPr>
      </p:pic>
      <p:pic>
        <p:nvPicPr>
          <p:cNvPr id="6"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94" y="1375540"/>
            <a:ext cx="4034333" cy="386207"/>
          </a:xfrm>
          <a:prstGeom prst="rect">
            <a:avLst/>
          </a:prstGeom>
        </p:spPr>
      </p:pic>
      <p:pic>
        <p:nvPicPr>
          <p:cNvPr id="11" name="Imagen 10"/>
          <p:cNvPicPr>
            <a:picLocks noChangeAspect="1"/>
          </p:cNvPicPr>
          <p:nvPr/>
        </p:nvPicPr>
        <p:blipFill>
          <a:blip r:embed="rId4"/>
          <a:stretch>
            <a:fillRect/>
          </a:stretch>
        </p:blipFill>
        <p:spPr>
          <a:xfrm>
            <a:off x="308359" y="0"/>
            <a:ext cx="1974769" cy="1761747"/>
          </a:xfrm>
          <a:prstGeom prst="rect">
            <a:avLst/>
          </a:prstGeom>
        </p:spPr>
      </p:pic>
      <p:sp>
        <p:nvSpPr>
          <p:cNvPr id="3" name="TextBox 2">
            <a:extLst>
              <a:ext uri="{FF2B5EF4-FFF2-40B4-BE49-F238E27FC236}">
                <a16:creationId xmlns:a16="http://schemas.microsoft.com/office/drawing/2014/main" id="{15B4C358-9584-5B40-B24E-FD559E3ED33D}"/>
              </a:ext>
            </a:extLst>
          </p:cNvPr>
          <p:cNvSpPr txBox="1"/>
          <p:nvPr/>
        </p:nvSpPr>
        <p:spPr>
          <a:xfrm>
            <a:off x="4693105" y="4628572"/>
            <a:ext cx="2466904" cy="646331"/>
          </a:xfrm>
          <a:prstGeom prst="rect">
            <a:avLst/>
          </a:prstGeom>
          <a:noFill/>
        </p:spPr>
        <p:txBody>
          <a:bodyPr wrap="square" rtlCol="0">
            <a:spAutoFit/>
          </a:bodyPr>
          <a:lstStyle/>
          <a:p>
            <a:r>
              <a:rPr lang="en-EC" dirty="0"/>
              <a:t>               APP </a:t>
            </a:r>
            <a:br>
              <a:rPr lang="en-EC" dirty="0"/>
            </a:br>
            <a:r>
              <a:rPr lang="en-EC" dirty="0"/>
              <a:t>G</a:t>
            </a:r>
            <a:r>
              <a:rPr lang="en-US" dirty="0"/>
              <a:t>e</a:t>
            </a:r>
            <a:r>
              <a:rPr lang="en-EC" dirty="0"/>
              <a:t>stión de Identidades</a:t>
            </a:r>
          </a:p>
        </p:txBody>
      </p:sp>
      <p:pic>
        <p:nvPicPr>
          <p:cNvPr id="4" name="Picture 3">
            <a:extLst>
              <a:ext uri="{FF2B5EF4-FFF2-40B4-BE49-F238E27FC236}">
                <a16:creationId xmlns:a16="http://schemas.microsoft.com/office/drawing/2014/main" id="{BD8F4878-9D39-4691-EAF0-9B55795CB119}"/>
              </a:ext>
            </a:extLst>
          </p:cNvPr>
          <p:cNvPicPr>
            <a:picLocks noChangeAspect="1"/>
          </p:cNvPicPr>
          <p:nvPr/>
        </p:nvPicPr>
        <p:blipFill>
          <a:blip r:embed="rId5"/>
          <a:stretch>
            <a:fillRect/>
          </a:stretch>
        </p:blipFill>
        <p:spPr>
          <a:xfrm>
            <a:off x="4542078" y="1810680"/>
            <a:ext cx="2768958" cy="2768958"/>
          </a:xfrm>
          <a:prstGeom prst="rect">
            <a:avLst/>
          </a:prstGeom>
        </p:spPr>
      </p:pic>
      <p:pic>
        <p:nvPicPr>
          <p:cNvPr id="1026" name="Picture 2" descr="Logo-CEDIA-2021 – Universidad Técnica del Norte">
            <a:extLst>
              <a:ext uri="{FF2B5EF4-FFF2-40B4-BE49-F238E27FC236}">
                <a16:creationId xmlns:a16="http://schemas.microsoft.com/office/drawing/2014/main" id="{397CCDE0-5D3E-0DF3-F209-98A2392F99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5948" y="93104"/>
            <a:ext cx="2787905" cy="128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96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hat">
            <a:hlinkClick r:id="" action="ppaction://media"/>
            <a:extLst>
              <a:ext uri="{FF2B5EF4-FFF2-40B4-BE49-F238E27FC236}">
                <a16:creationId xmlns:a16="http://schemas.microsoft.com/office/drawing/2014/main" id="{FAE4F90A-4D34-B137-0329-C41D173C1B9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7291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793556" y="442494"/>
            <a:ext cx="1060488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AUTOSERVICIO</a:t>
            </a:r>
          </a:p>
        </p:txBody>
      </p:sp>
      <p:sp>
        <p:nvSpPr>
          <p:cNvPr id="3" name="TextBox 2">
            <a:extLst>
              <a:ext uri="{FF2B5EF4-FFF2-40B4-BE49-F238E27FC236}">
                <a16:creationId xmlns:a16="http://schemas.microsoft.com/office/drawing/2014/main" id="{CB6C1A2C-D615-6E49-B8F0-77FC7B99B52C}"/>
              </a:ext>
            </a:extLst>
          </p:cNvPr>
          <p:cNvSpPr txBox="1"/>
          <p:nvPr/>
        </p:nvSpPr>
        <p:spPr>
          <a:xfrm>
            <a:off x="746655" y="1336119"/>
            <a:ext cx="6526329" cy="2092881"/>
          </a:xfrm>
          <a:prstGeom prst="rect">
            <a:avLst/>
          </a:prstGeom>
          <a:noFill/>
        </p:spPr>
        <p:txBody>
          <a:bodyPr wrap="square" rtlCol="0">
            <a:spAutoFit/>
          </a:bodyPr>
          <a:lstStyle/>
          <a:p>
            <a:pPr lvl="0"/>
            <a:r>
              <a:rPr lang="en-EC" sz="1400" dirty="0"/>
              <a:t> </a:t>
            </a:r>
          </a:p>
          <a:p>
            <a:pPr marL="285750" lvl="0" indent="-285750">
              <a:buFont typeface="Arial" panose="020B0604020202020204" pitchFamily="34" charset="0"/>
              <a:buChar char="•"/>
            </a:pPr>
            <a:r>
              <a:rPr lang="es-ES" sz="1400" dirty="0"/>
              <a:t>El App también incluye el Autoservicio de contraseñas, el cual permite desde un portal Web que se implementa en las instituciones, reestablecer la contraseña del Directorio activo enviando un correo de verificación a un correo alternativo del usuario final</a:t>
            </a:r>
            <a:r>
              <a:rPr lang="en-EC" sz="1400" dirty="0"/>
              <a:t>.</a:t>
            </a:r>
            <a:br>
              <a:rPr lang="en-EC" sz="1400" dirty="0"/>
            </a:br>
            <a:endParaRPr lang="en-EC" sz="1400" dirty="0"/>
          </a:p>
          <a:p>
            <a:pPr marL="285750" lvl="0" indent="-285750">
              <a:buFont typeface="Arial" panose="020B0604020202020204" pitchFamily="34" charset="0"/>
              <a:buChar char="•"/>
            </a:pPr>
            <a:r>
              <a:rPr lang="es-ES" sz="1400" dirty="0"/>
              <a:t>De esta manera casi a cero los tickets de soporte por olvido de contraseña y restablecimiento o bloqueo de usuario</a:t>
            </a:r>
            <a:r>
              <a:rPr lang="en-EC" sz="1400" dirty="0"/>
              <a:t> </a:t>
            </a:r>
          </a:p>
          <a:p>
            <a:endParaRPr lang="en-EC" dirty="0"/>
          </a:p>
        </p:txBody>
      </p:sp>
      <p:pic>
        <p:nvPicPr>
          <p:cNvPr id="5" name="Imagen 984989169">
            <a:extLst>
              <a:ext uri="{FF2B5EF4-FFF2-40B4-BE49-F238E27FC236}">
                <a16:creationId xmlns:a16="http://schemas.microsoft.com/office/drawing/2014/main" id="{7A286880-DCA6-DE46-BB73-EB9BDB189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83" y="3716635"/>
            <a:ext cx="4115435" cy="2392045"/>
          </a:xfrm>
          <a:prstGeom prst="rect">
            <a:avLst/>
          </a:prstGeom>
        </p:spPr>
      </p:pic>
    </p:spTree>
    <p:extLst>
      <p:ext uri="{BB962C8B-B14F-4D97-AF65-F5344CB8AC3E}">
        <p14:creationId xmlns:p14="http://schemas.microsoft.com/office/powerpoint/2010/main" val="259843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Autoservicio">
            <a:hlinkClick r:id="" action="ppaction://media"/>
            <a:extLst>
              <a:ext uri="{FF2B5EF4-FFF2-40B4-BE49-F238E27FC236}">
                <a16:creationId xmlns:a16="http://schemas.microsoft.com/office/drawing/2014/main" id="{E74200A4-2907-5858-D873-91A5B4F4D47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8107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909267" y="327815"/>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Creación de PolÍticas en el AD</a:t>
            </a:r>
          </a:p>
        </p:txBody>
      </p:sp>
      <p:sp>
        <p:nvSpPr>
          <p:cNvPr id="3" name="TextBox 2">
            <a:extLst>
              <a:ext uri="{FF2B5EF4-FFF2-40B4-BE49-F238E27FC236}">
                <a16:creationId xmlns:a16="http://schemas.microsoft.com/office/drawing/2014/main" id="{CB6C1A2C-D615-6E49-B8F0-77FC7B99B52C}"/>
              </a:ext>
            </a:extLst>
          </p:cNvPr>
          <p:cNvSpPr txBox="1"/>
          <p:nvPr/>
        </p:nvSpPr>
        <p:spPr>
          <a:xfrm>
            <a:off x="759534" y="1278864"/>
            <a:ext cx="6526329" cy="1446550"/>
          </a:xfrm>
          <a:prstGeom prst="rect">
            <a:avLst/>
          </a:prstGeom>
          <a:noFill/>
        </p:spPr>
        <p:txBody>
          <a:bodyPr wrap="square" rtlCol="0">
            <a:spAutoFit/>
          </a:bodyPr>
          <a:lstStyle/>
          <a:p>
            <a:pPr lvl="0"/>
            <a:endParaRPr lang="en-EC" sz="1400" dirty="0"/>
          </a:p>
          <a:p>
            <a:pPr marL="285750" lvl="0" indent="-285750">
              <a:buFont typeface="Arial" panose="020B0604020202020204" pitchFamily="34" charset="0"/>
              <a:buChar char="•"/>
            </a:pPr>
            <a:r>
              <a:rPr lang="es-ES" sz="1400" dirty="0"/>
              <a:t>Tiempos de eliminación de usuarios.</a:t>
            </a:r>
          </a:p>
          <a:p>
            <a:pPr marL="285750" lvl="0" indent="-285750">
              <a:buFont typeface="Arial" panose="020B0604020202020204" pitchFamily="34" charset="0"/>
              <a:buChar char="•"/>
            </a:pPr>
            <a:r>
              <a:rPr lang="es-ES" sz="1400" dirty="0"/>
              <a:t>Operaciones CRUD de </a:t>
            </a:r>
            <a:r>
              <a:rPr lang="es-ES" sz="1400" dirty="0" err="1"/>
              <a:t>OUs</a:t>
            </a:r>
            <a:r>
              <a:rPr lang="es-ES" sz="1400" dirty="0"/>
              <a:t> y Grupos.</a:t>
            </a:r>
          </a:p>
          <a:p>
            <a:pPr marL="285750" lvl="0" indent="-285750">
              <a:buFont typeface="Arial" panose="020B0604020202020204" pitchFamily="34" charset="0"/>
              <a:buChar char="•"/>
            </a:pPr>
            <a:r>
              <a:rPr lang="es-ES" sz="1400" dirty="0"/>
              <a:t>Cambio de Roles</a:t>
            </a:r>
            <a:r>
              <a:rPr lang="en-EC" sz="1400" dirty="0"/>
              <a:t>.</a:t>
            </a:r>
          </a:p>
          <a:p>
            <a:pPr marL="285750" lvl="0" indent="-285750">
              <a:buFont typeface="Arial" panose="020B0604020202020204" pitchFamily="34" charset="0"/>
              <a:buChar char="•"/>
            </a:pPr>
            <a:r>
              <a:rPr lang="es-ES" sz="1400" dirty="0"/>
              <a:t>Response a otras aplicaciones</a:t>
            </a:r>
            <a:r>
              <a:rPr lang="en-EC" sz="1400" dirty="0"/>
              <a:t>  </a:t>
            </a:r>
            <a:endParaRPr lang="es-ES" sz="1400" dirty="0"/>
          </a:p>
          <a:p>
            <a:pPr marL="285750" lvl="0" indent="-285750">
              <a:buFont typeface="Arial" panose="020B0604020202020204" pitchFamily="34" charset="0"/>
              <a:buChar char="•"/>
            </a:pPr>
            <a:endParaRPr lang="en-EC" dirty="0"/>
          </a:p>
        </p:txBody>
      </p:sp>
      <p:pic>
        <p:nvPicPr>
          <p:cNvPr id="4" name="Picture 3">
            <a:extLst>
              <a:ext uri="{FF2B5EF4-FFF2-40B4-BE49-F238E27FC236}">
                <a16:creationId xmlns:a16="http://schemas.microsoft.com/office/drawing/2014/main" id="{5B9F7E79-BA96-4BC5-ED88-A9D54D38F767}"/>
              </a:ext>
            </a:extLst>
          </p:cNvPr>
          <p:cNvPicPr>
            <a:picLocks noChangeAspect="1"/>
          </p:cNvPicPr>
          <p:nvPr/>
        </p:nvPicPr>
        <p:blipFill>
          <a:blip r:embed="rId3"/>
          <a:stretch>
            <a:fillRect/>
          </a:stretch>
        </p:blipFill>
        <p:spPr>
          <a:xfrm>
            <a:off x="3199906" y="2725414"/>
            <a:ext cx="5623128" cy="3914405"/>
          </a:xfrm>
          <a:prstGeom prst="rect">
            <a:avLst/>
          </a:prstGeom>
        </p:spPr>
      </p:pic>
    </p:spTree>
    <p:extLst>
      <p:ext uri="{BB962C8B-B14F-4D97-AF65-F5344CB8AC3E}">
        <p14:creationId xmlns:p14="http://schemas.microsoft.com/office/powerpoint/2010/main" val="312492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599733" y="20326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REQUISITOS DE INSTALACIón</a:t>
            </a:r>
          </a:p>
        </p:txBody>
      </p:sp>
      <p:sp>
        <p:nvSpPr>
          <p:cNvPr id="3" name="TextBox 2">
            <a:extLst>
              <a:ext uri="{FF2B5EF4-FFF2-40B4-BE49-F238E27FC236}">
                <a16:creationId xmlns:a16="http://schemas.microsoft.com/office/drawing/2014/main" id="{CB6C1A2C-D615-6E49-B8F0-77FC7B99B52C}"/>
              </a:ext>
            </a:extLst>
          </p:cNvPr>
          <p:cNvSpPr txBox="1"/>
          <p:nvPr/>
        </p:nvSpPr>
        <p:spPr>
          <a:xfrm>
            <a:off x="746655" y="1562199"/>
            <a:ext cx="6526329" cy="1292662"/>
          </a:xfrm>
          <a:prstGeom prst="rect">
            <a:avLst/>
          </a:prstGeom>
          <a:noFill/>
        </p:spPr>
        <p:txBody>
          <a:bodyPr wrap="square" rtlCol="0">
            <a:spAutoFit/>
          </a:bodyPr>
          <a:lstStyle/>
          <a:p>
            <a:pPr marL="285750" lvl="0" indent="-285750">
              <a:buFont typeface="Arial" panose="020B0604020202020204" pitchFamily="34" charset="0"/>
              <a:buChar char="•"/>
            </a:pPr>
            <a:r>
              <a:rPr lang="es-ES" sz="1400" dirty="0"/>
              <a:t>ERP o SGA debe tener como mínimo un Web </a:t>
            </a:r>
            <a:r>
              <a:rPr lang="es-ES" sz="1400" dirty="0" err="1"/>
              <a:t>Service</a:t>
            </a:r>
            <a:r>
              <a:rPr lang="es-ES" sz="1400" dirty="0"/>
              <a:t> capaz de enviar un JSON.</a:t>
            </a:r>
            <a:endParaRPr lang="en-EC" sz="1400" dirty="0"/>
          </a:p>
          <a:p>
            <a:pPr marL="285750" lvl="0" indent="-285750">
              <a:buFont typeface="Arial" panose="020B0604020202020204" pitchFamily="34" charset="0"/>
              <a:buChar char="•"/>
            </a:pPr>
            <a:r>
              <a:rPr lang="es-ES" sz="1400" dirty="0"/>
              <a:t>Active </a:t>
            </a:r>
            <a:r>
              <a:rPr lang="es-ES" sz="1400" dirty="0" err="1"/>
              <a:t>Directory</a:t>
            </a:r>
            <a:r>
              <a:rPr lang="es-ES" sz="1400" dirty="0"/>
              <a:t> 2012 o superior o LDAP</a:t>
            </a:r>
            <a:endParaRPr lang="en-EC" sz="1400" dirty="0"/>
          </a:p>
          <a:p>
            <a:pPr marL="285750" lvl="0" indent="-285750">
              <a:buFont typeface="Arial" panose="020B0604020202020204" pitchFamily="34" charset="0"/>
              <a:buChar char="•"/>
            </a:pPr>
            <a:r>
              <a:rPr lang="es-ES" sz="1400" dirty="0"/>
              <a:t>Certificado SSL de Dominio Único o </a:t>
            </a:r>
            <a:r>
              <a:rPr lang="es-ES" sz="1400" dirty="0" err="1"/>
              <a:t>Multidominio</a:t>
            </a:r>
            <a:r>
              <a:rPr lang="es-ES" sz="1400" dirty="0"/>
              <a:t>.</a:t>
            </a:r>
            <a:endParaRPr lang="en-EC" sz="1400" dirty="0"/>
          </a:p>
          <a:p>
            <a:pPr marL="285750" lvl="0" indent="-285750">
              <a:buFont typeface="Arial" panose="020B0604020202020204" pitchFamily="34" charset="0"/>
              <a:buChar char="•"/>
            </a:pPr>
            <a:r>
              <a:rPr lang="es-ES" sz="1400" dirty="0"/>
              <a:t>Interconexión entre el ERP o SGA y el Active </a:t>
            </a:r>
            <a:r>
              <a:rPr lang="es-ES" sz="1400" dirty="0" err="1"/>
              <a:t>Directory</a:t>
            </a:r>
            <a:r>
              <a:rPr lang="es-ES" sz="1400" dirty="0"/>
              <a:t> a nivel de red o VPN</a:t>
            </a:r>
            <a:r>
              <a:rPr lang="es-ES" dirty="0"/>
              <a:t>.</a:t>
            </a:r>
            <a:endParaRPr lang="en-EC" dirty="0"/>
          </a:p>
          <a:p>
            <a:endParaRPr lang="en-EC" dirty="0"/>
          </a:p>
        </p:txBody>
      </p:sp>
      <p:pic>
        <p:nvPicPr>
          <p:cNvPr id="9" name="Picture 8" descr="Graphical user interface, application&#10;&#10;Description automatically generated">
            <a:extLst>
              <a:ext uri="{FF2B5EF4-FFF2-40B4-BE49-F238E27FC236}">
                <a16:creationId xmlns:a16="http://schemas.microsoft.com/office/drawing/2014/main" id="{B1C4CF46-A0EC-C145-BF04-EA0BB90BDC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12846" y="3061815"/>
            <a:ext cx="4650105" cy="3468370"/>
          </a:xfrm>
          <a:prstGeom prst="rect">
            <a:avLst/>
          </a:prstGeom>
        </p:spPr>
      </p:pic>
    </p:spTree>
    <p:extLst>
      <p:ext uri="{BB962C8B-B14F-4D97-AF65-F5344CB8AC3E}">
        <p14:creationId xmlns:p14="http://schemas.microsoft.com/office/powerpoint/2010/main" val="345406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CE83E-B637-394C-31AE-A41ED69300D9}"/>
              </a:ext>
            </a:extLst>
          </p:cNvPr>
          <p:cNvSpPr txBox="1">
            <a:spLocks/>
          </p:cNvSpPr>
          <p:nvPr/>
        </p:nvSpPr>
        <p:spPr>
          <a:xfrm>
            <a:off x="599733" y="20326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Casos de Éxito</a:t>
            </a:r>
          </a:p>
        </p:txBody>
      </p:sp>
      <p:sp>
        <p:nvSpPr>
          <p:cNvPr id="4" name="TextBox 3">
            <a:extLst>
              <a:ext uri="{FF2B5EF4-FFF2-40B4-BE49-F238E27FC236}">
                <a16:creationId xmlns:a16="http://schemas.microsoft.com/office/drawing/2014/main" id="{4D31F41E-348C-1D94-FFF5-DEADF98AD64A}"/>
              </a:ext>
            </a:extLst>
          </p:cNvPr>
          <p:cNvSpPr txBox="1"/>
          <p:nvPr/>
        </p:nvSpPr>
        <p:spPr>
          <a:xfrm>
            <a:off x="599732" y="2085761"/>
            <a:ext cx="1816443" cy="369332"/>
          </a:xfrm>
          <a:prstGeom prst="rect">
            <a:avLst/>
          </a:prstGeom>
          <a:noFill/>
        </p:spPr>
        <p:txBody>
          <a:bodyPr wrap="square" rtlCol="0">
            <a:spAutoFit/>
          </a:bodyPr>
          <a:lstStyle/>
          <a:p>
            <a:r>
              <a:rPr lang="en-US" dirty="0" err="1"/>
              <a:t>Educativo</a:t>
            </a:r>
            <a:r>
              <a:rPr lang="en-US" dirty="0"/>
              <a:t>:</a:t>
            </a:r>
          </a:p>
        </p:txBody>
      </p:sp>
      <p:sp>
        <p:nvSpPr>
          <p:cNvPr id="5" name="TextBox 4">
            <a:extLst>
              <a:ext uri="{FF2B5EF4-FFF2-40B4-BE49-F238E27FC236}">
                <a16:creationId xmlns:a16="http://schemas.microsoft.com/office/drawing/2014/main" id="{AAD6C219-9ACE-59CA-D8AA-CC8B10654F62}"/>
              </a:ext>
            </a:extLst>
          </p:cNvPr>
          <p:cNvSpPr txBox="1"/>
          <p:nvPr/>
        </p:nvSpPr>
        <p:spPr>
          <a:xfrm>
            <a:off x="599732" y="4462261"/>
            <a:ext cx="1816443" cy="369332"/>
          </a:xfrm>
          <a:prstGeom prst="rect">
            <a:avLst/>
          </a:prstGeom>
          <a:noFill/>
        </p:spPr>
        <p:txBody>
          <a:bodyPr wrap="square" rtlCol="0">
            <a:spAutoFit/>
          </a:bodyPr>
          <a:lstStyle/>
          <a:p>
            <a:r>
              <a:rPr lang="en-US" dirty="0" err="1"/>
              <a:t>Corporativo</a:t>
            </a:r>
            <a:r>
              <a:rPr lang="en-US" dirty="0"/>
              <a:t>:</a:t>
            </a:r>
          </a:p>
        </p:txBody>
      </p:sp>
      <p:pic>
        <p:nvPicPr>
          <p:cNvPr id="3074" name="Picture 2" descr="Campus Virtual ITSCO">
            <a:extLst>
              <a:ext uri="{FF2B5EF4-FFF2-40B4-BE49-F238E27FC236}">
                <a16:creationId xmlns:a16="http://schemas.microsoft.com/office/drawing/2014/main" id="{B31D3343-F056-8891-718C-D842D78F1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66" y="2989040"/>
            <a:ext cx="1548918" cy="8519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icio | Pedagogía">
            <a:extLst>
              <a:ext uri="{FF2B5EF4-FFF2-40B4-BE49-F238E27FC236}">
                <a16:creationId xmlns:a16="http://schemas.microsoft.com/office/drawing/2014/main" id="{C9842E0A-C1D4-55E1-DE5D-F37B6A389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535" y="3185490"/>
            <a:ext cx="1517599" cy="5696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icio | Pedagogía">
            <a:extLst>
              <a:ext uri="{FF2B5EF4-FFF2-40B4-BE49-F238E27FC236}">
                <a16:creationId xmlns:a16="http://schemas.microsoft.com/office/drawing/2014/main" id="{D89C5E85-3BE1-BFAB-5434-BFD43AEE7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658" y="2865046"/>
            <a:ext cx="993036" cy="9930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Universidad del Azuay">
            <a:extLst>
              <a:ext uri="{FF2B5EF4-FFF2-40B4-BE49-F238E27FC236}">
                <a16:creationId xmlns:a16="http://schemas.microsoft.com/office/drawing/2014/main" id="{933708B1-3549-BC3B-5068-5B296A1C6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944" y="2772992"/>
            <a:ext cx="2096112" cy="11790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ida Universitaria | UISRAEL">
            <a:extLst>
              <a:ext uri="{FF2B5EF4-FFF2-40B4-BE49-F238E27FC236}">
                <a16:creationId xmlns:a16="http://schemas.microsoft.com/office/drawing/2014/main" id="{1E7DC41D-616B-DD76-EF93-309BFC687A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0987" y="2967164"/>
            <a:ext cx="2315308" cy="7509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spanaIste's video Tweet">
            <a:extLst>
              <a:ext uri="{FF2B5EF4-FFF2-40B4-BE49-F238E27FC236}">
                <a16:creationId xmlns:a16="http://schemas.microsoft.com/office/drawing/2014/main" id="{0BBF260F-15CF-F594-BBAC-C418BA312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7349" y="2661230"/>
            <a:ext cx="2680043" cy="15075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35AF36-0453-601B-6C92-37A8BA124063}"/>
              </a:ext>
            </a:extLst>
          </p:cNvPr>
          <p:cNvSpPr txBox="1"/>
          <p:nvPr/>
        </p:nvSpPr>
        <p:spPr>
          <a:xfrm>
            <a:off x="625466" y="5126940"/>
            <a:ext cx="5243384" cy="1477328"/>
          </a:xfrm>
          <a:prstGeom prst="rect">
            <a:avLst/>
          </a:prstGeom>
          <a:noFill/>
        </p:spPr>
        <p:txBody>
          <a:bodyPr wrap="square" rtlCol="0">
            <a:spAutoFit/>
          </a:bodyPr>
          <a:lstStyle/>
          <a:p>
            <a:r>
              <a:rPr lang="en-US" dirty="0"/>
              <a:t>Presidencia de la República del Ecuador</a:t>
            </a:r>
          </a:p>
          <a:p>
            <a:r>
              <a:rPr lang="en-US" dirty="0"/>
              <a:t>Grupo </a:t>
            </a:r>
            <a:r>
              <a:rPr lang="en-US" dirty="0" err="1"/>
              <a:t>Consenso</a:t>
            </a:r>
            <a:r>
              <a:rPr lang="en-US" dirty="0"/>
              <a:t>: </a:t>
            </a:r>
            <a:r>
              <a:rPr lang="en-US" dirty="0" err="1"/>
              <a:t>Marcimex</a:t>
            </a:r>
            <a:r>
              <a:rPr lang="en-US" dirty="0"/>
              <a:t>, </a:t>
            </a:r>
            <a:r>
              <a:rPr lang="en-US" dirty="0" err="1"/>
              <a:t>Indurama</a:t>
            </a:r>
            <a:br>
              <a:rPr lang="en-US" dirty="0"/>
            </a:br>
            <a:r>
              <a:rPr lang="en-US" dirty="0" err="1"/>
              <a:t>Empresa</a:t>
            </a:r>
            <a:r>
              <a:rPr lang="en-US" dirty="0"/>
              <a:t> Regional Centro Sur</a:t>
            </a:r>
          </a:p>
          <a:p>
            <a:r>
              <a:rPr lang="en-US" dirty="0" err="1"/>
              <a:t>Coopac</a:t>
            </a:r>
            <a:r>
              <a:rPr lang="en-US" dirty="0"/>
              <a:t> Austro</a:t>
            </a:r>
          </a:p>
          <a:p>
            <a:endParaRPr lang="en-US" dirty="0"/>
          </a:p>
        </p:txBody>
      </p:sp>
    </p:spTree>
    <p:extLst>
      <p:ext uri="{BB962C8B-B14F-4D97-AF65-F5344CB8AC3E}">
        <p14:creationId xmlns:p14="http://schemas.microsoft.com/office/powerpoint/2010/main" val="87758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C57248-0513-0B2F-D0FF-1C28FDF9A372}"/>
              </a:ext>
            </a:extLst>
          </p:cNvPr>
          <p:cNvSpPr txBox="1">
            <a:spLocks noGrp="1"/>
          </p:cNvSpPr>
          <p:nvPr>
            <p:ph type="title"/>
          </p:nvPr>
        </p:nvSpPr>
        <p:spPr>
          <a:xfrm>
            <a:off x="566928" y="30101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Demostracion en vivo</a:t>
            </a:r>
          </a:p>
        </p:txBody>
      </p:sp>
      <p:sp>
        <p:nvSpPr>
          <p:cNvPr id="7" name="TextBox 6">
            <a:extLst>
              <a:ext uri="{FF2B5EF4-FFF2-40B4-BE49-F238E27FC236}">
                <a16:creationId xmlns:a16="http://schemas.microsoft.com/office/drawing/2014/main" id="{F97052FA-D33C-B53D-A60A-81ADEE7B18B6}"/>
              </a:ext>
            </a:extLst>
          </p:cNvPr>
          <p:cNvSpPr txBox="1"/>
          <p:nvPr/>
        </p:nvSpPr>
        <p:spPr>
          <a:xfrm>
            <a:off x="6096000" y="3059668"/>
            <a:ext cx="5618205" cy="769441"/>
          </a:xfrm>
          <a:prstGeom prst="rect">
            <a:avLst/>
          </a:prstGeom>
          <a:noFill/>
        </p:spPr>
        <p:txBody>
          <a:bodyPr wrap="square" rtlCol="0">
            <a:spAutoFit/>
          </a:bodyPr>
          <a:lstStyle/>
          <a:p>
            <a:r>
              <a:rPr lang="en-US" sz="4400" dirty="0"/>
              <a:t>https://</a:t>
            </a:r>
            <a:r>
              <a:rPr lang="en-US" sz="4400" dirty="0" err="1"/>
              <a:t>bit.ly</a:t>
            </a:r>
            <a:r>
              <a:rPr lang="en-US" sz="4400" dirty="0"/>
              <a:t>/3pQXIZG</a:t>
            </a:r>
          </a:p>
        </p:txBody>
      </p:sp>
      <p:pic>
        <p:nvPicPr>
          <p:cNvPr id="11" name="Picture 10">
            <a:extLst>
              <a:ext uri="{FF2B5EF4-FFF2-40B4-BE49-F238E27FC236}">
                <a16:creationId xmlns:a16="http://schemas.microsoft.com/office/drawing/2014/main" id="{D5C81C66-C990-7342-FCD8-8C843D0AFA18}"/>
              </a:ext>
            </a:extLst>
          </p:cNvPr>
          <p:cNvPicPr>
            <a:picLocks noChangeAspect="1"/>
          </p:cNvPicPr>
          <p:nvPr/>
        </p:nvPicPr>
        <p:blipFill>
          <a:blip r:embed="rId2"/>
          <a:stretch>
            <a:fillRect/>
          </a:stretch>
        </p:blipFill>
        <p:spPr>
          <a:xfrm>
            <a:off x="566927" y="1234988"/>
            <a:ext cx="5066957" cy="5066957"/>
          </a:xfrm>
          <a:prstGeom prst="rect">
            <a:avLst/>
          </a:prstGeom>
        </p:spPr>
      </p:pic>
    </p:spTree>
    <p:extLst>
      <p:ext uri="{BB962C8B-B14F-4D97-AF65-F5344CB8AC3E}">
        <p14:creationId xmlns:p14="http://schemas.microsoft.com/office/powerpoint/2010/main" val="84457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Floris Parent Q&amp;A August 20 at 3:00pm">
            <a:extLst>
              <a:ext uri="{FF2B5EF4-FFF2-40B4-BE49-F238E27FC236}">
                <a16:creationId xmlns:a16="http://schemas.microsoft.com/office/drawing/2014/main" id="{5B86195C-BF68-1345-93F5-3D1B0495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97" y="2262467"/>
            <a:ext cx="4528297" cy="205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8601" y="990600"/>
            <a:ext cx="3667125" cy="1428750"/>
          </a:xfrm>
          <a:prstGeom prst="rect">
            <a:avLst/>
          </a:prstGeom>
        </p:spPr>
      </p:pic>
      <p:pic>
        <p:nvPicPr>
          <p:cNvPr id="5" name="Imagen 4"/>
          <p:cNvPicPr>
            <a:picLocks noChangeAspect="1"/>
          </p:cNvPicPr>
          <p:nvPr/>
        </p:nvPicPr>
        <p:blipFill>
          <a:blip r:embed="rId3"/>
          <a:stretch>
            <a:fillRect/>
          </a:stretch>
        </p:blipFill>
        <p:spPr>
          <a:xfrm>
            <a:off x="3894137" y="990600"/>
            <a:ext cx="7913077" cy="5105400"/>
          </a:xfrm>
          <a:prstGeom prst="rect">
            <a:avLst/>
          </a:prstGeom>
        </p:spPr>
      </p:pic>
      <p:pic>
        <p:nvPicPr>
          <p:cNvPr id="7" name="Imagen 6"/>
          <p:cNvPicPr>
            <a:picLocks noChangeAspect="1"/>
          </p:cNvPicPr>
          <p:nvPr/>
        </p:nvPicPr>
        <p:blipFill>
          <a:blip r:embed="rId3"/>
          <a:stretch>
            <a:fillRect/>
          </a:stretch>
        </p:blipFill>
        <p:spPr>
          <a:xfrm>
            <a:off x="336916" y="5938837"/>
            <a:ext cx="2000250" cy="866775"/>
          </a:xfrm>
          <a:prstGeom prst="rect">
            <a:avLst/>
          </a:prstGeom>
        </p:spPr>
      </p:pic>
      <p:pic>
        <p:nvPicPr>
          <p:cNvPr id="9" name="Imagen 8"/>
          <p:cNvPicPr>
            <a:picLocks noChangeAspect="1"/>
          </p:cNvPicPr>
          <p:nvPr/>
        </p:nvPicPr>
        <p:blipFill>
          <a:blip r:embed="rId4"/>
          <a:stretch>
            <a:fillRect/>
          </a:stretch>
        </p:blipFill>
        <p:spPr>
          <a:xfrm>
            <a:off x="533400" y="2609850"/>
            <a:ext cx="3381260" cy="1104900"/>
          </a:xfrm>
          <a:prstGeom prst="rect">
            <a:avLst/>
          </a:prstGeom>
        </p:spPr>
      </p:pic>
      <p:pic>
        <p:nvPicPr>
          <p:cNvPr id="10" name="Imagen 9"/>
          <p:cNvPicPr>
            <a:picLocks noChangeAspect="1"/>
          </p:cNvPicPr>
          <p:nvPr/>
        </p:nvPicPr>
        <p:blipFill>
          <a:blip r:embed="rId5"/>
          <a:stretch>
            <a:fillRect/>
          </a:stretch>
        </p:blipFill>
        <p:spPr>
          <a:xfrm>
            <a:off x="1733915" y="4038600"/>
            <a:ext cx="8540751" cy="1507946"/>
          </a:xfrm>
          <a:prstGeom prst="rect">
            <a:avLst/>
          </a:prstGeom>
        </p:spPr>
      </p:pic>
      <p:pic>
        <p:nvPicPr>
          <p:cNvPr id="11" name="Imagen 10"/>
          <p:cNvPicPr>
            <a:picLocks noChangeAspect="1"/>
          </p:cNvPicPr>
          <p:nvPr/>
        </p:nvPicPr>
        <p:blipFill>
          <a:blip r:embed="rId6"/>
          <a:stretch>
            <a:fillRect/>
          </a:stretch>
        </p:blipFill>
        <p:spPr>
          <a:xfrm>
            <a:off x="304800" y="990601"/>
            <a:ext cx="11400868" cy="4764265"/>
          </a:xfrm>
          <a:prstGeom prst="rect">
            <a:avLst/>
          </a:prstGeom>
        </p:spPr>
      </p:pic>
      <p:pic>
        <p:nvPicPr>
          <p:cNvPr id="2" name="Imagen 1"/>
          <p:cNvPicPr>
            <a:picLocks noChangeAspect="1"/>
          </p:cNvPicPr>
          <p:nvPr/>
        </p:nvPicPr>
        <p:blipFill>
          <a:blip r:embed="rId7"/>
          <a:stretch>
            <a:fillRect/>
          </a:stretch>
        </p:blipFill>
        <p:spPr>
          <a:xfrm>
            <a:off x="304801" y="938212"/>
            <a:ext cx="11059055" cy="4591048"/>
          </a:xfrm>
          <a:prstGeom prst="rect">
            <a:avLst/>
          </a:prstGeom>
        </p:spPr>
      </p:pic>
      <p:pic>
        <p:nvPicPr>
          <p:cNvPr id="3" name="Imagen 2"/>
          <p:cNvPicPr>
            <a:picLocks noChangeAspect="1"/>
          </p:cNvPicPr>
          <p:nvPr/>
        </p:nvPicPr>
        <p:blipFill>
          <a:blip r:embed="rId8"/>
          <a:stretch>
            <a:fillRect/>
          </a:stretch>
        </p:blipFill>
        <p:spPr>
          <a:xfrm>
            <a:off x="4083065" y="1700689"/>
            <a:ext cx="2913818" cy="2563905"/>
          </a:xfrm>
          <a:prstGeom prst="rect">
            <a:avLst/>
          </a:prstGeom>
        </p:spPr>
      </p:pic>
      <p:pic>
        <p:nvPicPr>
          <p:cNvPr id="12" name="Imagen 11"/>
          <p:cNvPicPr>
            <a:picLocks noChangeAspect="1"/>
          </p:cNvPicPr>
          <p:nvPr/>
        </p:nvPicPr>
        <p:blipFill>
          <a:blip r:embed="rId9"/>
          <a:stretch>
            <a:fillRect/>
          </a:stretch>
        </p:blipFill>
        <p:spPr>
          <a:xfrm>
            <a:off x="564349" y="167412"/>
            <a:ext cx="9951251" cy="676275"/>
          </a:xfrm>
          <a:prstGeom prst="rect">
            <a:avLst/>
          </a:prstGeom>
        </p:spPr>
      </p:pic>
      <p:pic>
        <p:nvPicPr>
          <p:cNvPr id="13" name="Picture 12" descr="Graphical user interface&#10;&#10;Description automatically generated with medium confidence">
            <a:extLst>
              <a:ext uri="{FF2B5EF4-FFF2-40B4-BE49-F238E27FC236}">
                <a16:creationId xmlns:a16="http://schemas.microsoft.com/office/drawing/2014/main" id="{2DDCD2FA-1A86-F646-A8E5-5BF4ACECF84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754588" y="5270383"/>
            <a:ext cx="4437412" cy="1608913"/>
          </a:xfrm>
          <a:prstGeom prst="rect">
            <a:avLst/>
          </a:prstGeom>
        </p:spPr>
      </p:pic>
      <p:sp>
        <p:nvSpPr>
          <p:cNvPr id="18" name="Rectangle 11">
            <a:extLst>
              <a:ext uri="{FF2B5EF4-FFF2-40B4-BE49-F238E27FC236}">
                <a16:creationId xmlns:a16="http://schemas.microsoft.com/office/drawing/2014/main" id="{8A22BA0A-8E7C-6040-9D63-E00025BB88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C"/>
          </a:p>
        </p:txBody>
      </p:sp>
      <p:sp>
        <p:nvSpPr>
          <p:cNvPr id="19" name="Rectangle 12">
            <a:extLst>
              <a:ext uri="{FF2B5EF4-FFF2-40B4-BE49-F238E27FC236}">
                <a16:creationId xmlns:a16="http://schemas.microsoft.com/office/drawing/2014/main" id="{95B41DD9-D56C-484E-84A4-46432FDC8C91}"/>
              </a:ext>
            </a:extLst>
          </p:cNvPr>
          <p:cNvSpPr>
            <a:spLocks noChangeArrowheads="1"/>
          </p:cNvSpPr>
          <p:nvPr/>
        </p:nvSpPr>
        <p:spPr bwMode="auto">
          <a:xfrm>
            <a:off x="0" y="774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n-EC"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04601D0D-B54D-C54D-9683-DDA79CF3A137}"/>
              </a:ext>
            </a:extLst>
          </p:cNvPr>
          <p:cNvSpPr>
            <a:spLocks noChangeArrowheads="1"/>
          </p:cNvSpPr>
          <p:nvPr/>
        </p:nvSpPr>
        <p:spPr bwMode="auto">
          <a:xfrm>
            <a:off x="0" y="109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EC"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n-EC"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78EB3DFA-9950-6448-BDEE-57A841DD8265}"/>
              </a:ext>
            </a:extLst>
          </p:cNvPr>
          <p:cNvSpPr>
            <a:spLocks noChangeArrowheads="1"/>
          </p:cNvSpPr>
          <p:nvPr/>
        </p:nvSpPr>
        <p:spPr bwMode="auto">
          <a:xfrm>
            <a:off x="0" y="144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C"/>
          </a:p>
        </p:txBody>
      </p:sp>
      <p:pic>
        <p:nvPicPr>
          <p:cNvPr id="6" name="Picture 2" descr="Logo-CEDIA-2021 – Universidad Técnica del Norte">
            <a:extLst>
              <a:ext uri="{FF2B5EF4-FFF2-40B4-BE49-F238E27FC236}">
                <a16:creationId xmlns:a16="http://schemas.microsoft.com/office/drawing/2014/main" id="{A9AC548D-78F0-1413-070D-E51A132AFD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5948" y="93104"/>
            <a:ext cx="2787905" cy="128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04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E9896CF-8A38-C994-B9F2-463559CC0281}"/>
              </a:ext>
            </a:extLst>
          </p:cNvPr>
          <p:cNvSpPr>
            <a:spLocks noGrp="1"/>
          </p:cNvSpPr>
          <p:nvPr>
            <p:ph type="title"/>
          </p:nvPr>
        </p:nvSpPr>
        <p:spPr>
          <a:xfrm>
            <a:off x="918971" y="1302392"/>
            <a:ext cx="9720072" cy="544337"/>
          </a:xfrm>
        </p:spPr>
        <p:txBody>
          <a:bodyPr vert="horz" lIns="91440" tIns="45720" rIns="91440" bIns="45720" rtlCol="0" anchor="ctr">
            <a:normAutofit fontScale="90000"/>
          </a:bodyPr>
          <a:lstStyle/>
          <a:p>
            <a:r>
              <a:rPr lang="es-ES" sz="3500" kern="1200" cap="all" spc="100" baseline="0">
                <a:latin typeface="+mj-lt"/>
                <a:ea typeface="+mj-ea"/>
                <a:cs typeface="+mj-cs"/>
              </a:rPr>
              <a:t>Introducción</a:t>
            </a:r>
            <a:br>
              <a:rPr lang="es-ES" sz="3500" kern="1200" cap="all" spc="100" baseline="0">
                <a:latin typeface="+mj-lt"/>
                <a:ea typeface="+mj-ea"/>
                <a:cs typeface="+mj-cs"/>
              </a:rPr>
            </a:br>
            <a:br>
              <a:rPr lang="es-ES" sz="3500" kern="1200" cap="all" spc="100" baseline="0">
                <a:latin typeface="+mj-lt"/>
                <a:ea typeface="+mj-ea"/>
                <a:cs typeface="+mj-cs"/>
              </a:rPr>
            </a:br>
            <a:endParaRPr lang="es-ES" sz="3500" kern="1200" cap="all" spc="100" baseline="0">
              <a:latin typeface="+mj-lt"/>
              <a:ea typeface="+mj-ea"/>
              <a:cs typeface="+mj-cs"/>
            </a:endParaRPr>
          </a:p>
        </p:txBody>
      </p:sp>
      <p:sp>
        <p:nvSpPr>
          <p:cNvPr id="5" name="TextBox 4">
            <a:extLst>
              <a:ext uri="{FF2B5EF4-FFF2-40B4-BE49-F238E27FC236}">
                <a16:creationId xmlns:a16="http://schemas.microsoft.com/office/drawing/2014/main" id="{ED6D2485-BD3B-C729-EF1D-4055ED14B421}"/>
              </a:ext>
            </a:extLst>
          </p:cNvPr>
          <p:cNvSpPr txBox="1"/>
          <p:nvPr/>
        </p:nvSpPr>
        <p:spPr>
          <a:xfrm>
            <a:off x="1024127" y="2286000"/>
            <a:ext cx="4754880"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s-ES" sz="1700"/>
              <a:t>Características Generales</a:t>
            </a:r>
          </a:p>
          <a:p>
            <a:pPr marL="285750" indent="-285750" defTabSz="914400">
              <a:lnSpc>
                <a:spcPct val="90000"/>
              </a:lnSpc>
              <a:spcAft>
                <a:spcPts val="600"/>
              </a:spcAft>
              <a:buClr>
                <a:schemeClr val="accent1"/>
              </a:buClr>
              <a:buFont typeface="Arial" panose="020B0604020202020204" pitchFamily="34" charset="0"/>
              <a:buChar char="•"/>
            </a:pPr>
            <a:r>
              <a:rPr lang="es-ES" sz="1700"/>
              <a:t>Beneficios del App de Gestión de Identidades</a:t>
            </a:r>
          </a:p>
          <a:p>
            <a:pPr marL="285750" indent="-285750" defTabSz="914400">
              <a:lnSpc>
                <a:spcPct val="90000"/>
              </a:lnSpc>
              <a:spcAft>
                <a:spcPts val="600"/>
              </a:spcAft>
              <a:buClr>
                <a:schemeClr val="accent1"/>
              </a:buClr>
              <a:buFont typeface="Arial" panose="020B0604020202020204" pitchFamily="34" charset="0"/>
              <a:buChar char="•"/>
            </a:pPr>
            <a:r>
              <a:rPr lang="es-ES" sz="1700"/>
              <a:t>Funcionalidad</a:t>
            </a:r>
          </a:p>
          <a:p>
            <a:pPr marL="285750" indent="-285750" defTabSz="914400">
              <a:lnSpc>
                <a:spcPct val="90000"/>
              </a:lnSpc>
              <a:spcAft>
                <a:spcPts val="600"/>
              </a:spcAft>
              <a:buClr>
                <a:schemeClr val="accent1"/>
              </a:buClr>
              <a:buFont typeface="Arial" panose="020B0604020202020204" pitchFamily="34" charset="0"/>
              <a:buChar char="•"/>
            </a:pPr>
            <a:r>
              <a:rPr lang="es-ES" sz="1700"/>
              <a:t>Creación de Usuarios mediante metodo POST</a:t>
            </a:r>
          </a:p>
          <a:p>
            <a:pPr marL="285750" indent="-285750" defTabSz="914400">
              <a:lnSpc>
                <a:spcPct val="90000"/>
              </a:lnSpc>
              <a:spcAft>
                <a:spcPts val="600"/>
              </a:spcAft>
              <a:buClr>
                <a:schemeClr val="accent1"/>
              </a:buClr>
              <a:buFont typeface="Arial" panose="020B0604020202020204" pitchFamily="34" charset="0"/>
              <a:buChar char="•"/>
            </a:pPr>
            <a:r>
              <a:rPr lang="es-ES" sz="1700"/>
              <a:t>Operaciones CRUD en Google y Microsoft</a:t>
            </a:r>
          </a:p>
          <a:p>
            <a:pPr marL="285750" indent="-285750" defTabSz="914400">
              <a:lnSpc>
                <a:spcPct val="90000"/>
              </a:lnSpc>
              <a:spcAft>
                <a:spcPts val="600"/>
              </a:spcAft>
              <a:buClr>
                <a:schemeClr val="accent1"/>
              </a:buClr>
              <a:buFont typeface="Arial" panose="020B0604020202020204" pitchFamily="34" charset="0"/>
              <a:buChar char="•"/>
            </a:pPr>
            <a:r>
              <a:rPr lang="es-ES" sz="1700"/>
              <a:t>ChatBot AI para creación de usuarios</a:t>
            </a:r>
          </a:p>
          <a:p>
            <a:pPr marL="285750" indent="-285750" defTabSz="914400">
              <a:lnSpc>
                <a:spcPct val="90000"/>
              </a:lnSpc>
              <a:spcAft>
                <a:spcPts val="600"/>
              </a:spcAft>
              <a:buClr>
                <a:schemeClr val="accent1"/>
              </a:buClr>
              <a:buFont typeface="Arial" panose="020B0604020202020204" pitchFamily="34" charset="0"/>
              <a:buChar char="•"/>
            </a:pPr>
            <a:r>
              <a:rPr lang="es-ES" sz="1700"/>
              <a:t>Autoservicio</a:t>
            </a:r>
          </a:p>
          <a:p>
            <a:pPr marL="285750" indent="-285750" defTabSz="914400">
              <a:lnSpc>
                <a:spcPct val="90000"/>
              </a:lnSpc>
              <a:spcAft>
                <a:spcPts val="600"/>
              </a:spcAft>
              <a:buClr>
                <a:schemeClr val="accent1"/>
              </a:buClr>
              <a:buFont typeface="Arial" panose="020B0604020202020204" pitchFamily="34" charset="0"/>
              <a:buChar char="•"/>
            </a:pPr>
            <a:r>
              <a:rPr lang="es-ES" sz="1700"/>
              <a:t>Creación de Políticas en el AD</a:t>
            </a:r>
          </a:p>
          <a:p>
            <a:pPr marL="285750" indent="-285750" defTabSz="914400">
              <a:lnSpc>
                <a:spcPct val="90000"/>
              </a:lnSpc>
              <a:spcAft>
                <a:spcPts val="600"/>
              </a:spcAft>
              <a:buClr>
                <a:schemeClr val="accent1"/>
              </a:buClr>
              <a:buFont typeface="Arial" panose="020B0604020202020204" pitchFamily="34" charset="0"/>
              <a:buChar char="•"/>
            </a:pPr>
            <a:r>
              <a:rPr lang="es-ES" sz="1700"/>
              <a:t>Requisitos de Instalación</a:t>
            </a:r>
          </a:p>
          <a:p>
            <a:pPr marL="285750" indent="-285750" defTabSz="914400">
              <a:lnSpc>
                <a:spcPct val="90000"/>
              </a:lnSpc>
              <a:spcAft>
                <a:spcPts val="600"/>
              </a:spcAft>
              <a:buClr>
                <a:schemeClr val="accent1"/>
              </a:buClr>
              <a:buFont typeface="Arial" panose="020B0604020202020204" pitchFamily="34" charset="0"/>
              <a:buChar char="•"/>
            </a:pPr>
            <a:r>
              <a:rPr lang="es-ES" sz="1700"/>
              <a:t>Casos de Éxito</a:t>
            </a:r>
          </a:p>
          <a:p>
            <a:pPr marL="285750" indent="-285750" defTabSz="914400">
              <a:lnSpc>
                <a:spcPct val="90000"/>
              </a:lnSpc>
              <a:spcAft>
                <a:spcPts val="600"/>
              </a:spcAft>
              <a:buClr>
                <a:schemeClr val="accent1"/>
              </a:buClr>
              <a:buFont typeface="Arial" panose="020B0604020202020204" pitchFamily="34" charset="0"/>
              <a:buChar char="•"/>
            </a:pPr>
            <a:r>
              <a:rPr lang="es-ES" sz="1700"/>
              <a:t>Demostración en Vivo</a:t>
            </a:r>
          </a:p>
          <a:p>
            <a:pPr marL="285750" indent="-285750" defTabSz="914400">
              <a:lnSpc>
                <a:spcPct val="90000"/>
              </a:lnSpc>
              <a:spcAft>
                <a:spcPts val="600"/>
              </a:spcAft>
              <a:buClr>
                <a:schemeClr val="accent1"/>
              </a:buClr>
              <a:buFont typeface="Arial" panose="020B0604020202020204" pitchFamily="34" charset="0"/>
              <a:buChar char="•"/>
            </a:pPr>
            <a:r>
              <a:rPr lang="es-ES" sz="1700"/>
              <a:t>Preguntas y Respuestas</a:t>
            </a:r>
          </a:p>
          <a:p>
            <a:pPr defTabSz="914400">
              <a:lnSpc>
                <a:spcPct val="90000"/>
              </a:lnSpc>
              <a:spcAft>
                <a:spcPts val="600"/>
              </a:spcAft>
              <a:buClr>
                <a:schemeClr val="accent1"/>
              </a:buClr>
            </a:pPr>
            <a:endParaRPr lang="es-ES" sz="1700"/>
          </a:p>
        </p:txBody>
      </p:sp>
      <p:pic>
        <p:nvPicPr>
          <p:cNvPr id="2050" name="Picture 2" descr="Setting up Active Directory/LDAP Authentication — TrueConf">
            <a:extLst>
              <a:ext uri="{FF2B5EF4-FFF2-40B4-BE49-F238E27FC236}">
                <a16:creationId xmlns:a16="http://schemas.microsoft.com/office/drawing/2014/main" id="{2AB16401-ED09-6223-F6BA-FF2DE334E8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6190" y="2084832"/>
            <a:ext cx="4754880" cy="3938090"/>
          </a:xfrm>
          <a:prstGeom prst="rect">
            <a:avLst/>
          </a:prstGeom>
          <a:solidFill>
            <a:srgbClr val="FFFFFF"/>
          </a:solidFill>
        </p:spPr>
      </p:pic>
    </p:spTree>
    <p:extLst>
      <p:ext uri="{BB962C8B-B14F-4D97-AF65-F5344CB8AC3E}">
        <p14:creationId xmlns:p14="http://schemas.microsoft.com/office/powerpoint/2010/main" val="294903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Qué diferencias hay entre REST y SOAP? - Chakray">
            <a:extLst>
              <a:ext uri="{FF2B5EF4-FFF2-40B4-BE49-F238E27FC236}">
                <a16:creationId xmlns:a16="http://schemas.microsoft.com/office/drawing/2014/main" id="{AC2131B3-B89F-E440-8A77-0A0BBC32C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3" y="1252763"/>
            <a:ext cx="10994761" cy="55031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599733" y="191384"/>
            <a:ext cx="9720072" cy="1499616"/>
          </a:xfrm>
        </p:spPr>
        <p:txBody>
          <a:bodyPr rtlCol="0">
            <a:normAutofit/>
          </a:bodyPr>
          <a:lstStyle/>
          <a:p>
            <a:r>
              <a:rPr lang="es-ES" sz="3600" noProof="1">
                <a:solidFill>
                  <a:schemeClr val="tx1"/>
                </a:solidFill>
                <a:latin typeface="Segoe UI Light" panose="020B0502040204020203" pitchFamily="34" charset="0"/>
                <a:cs typeface="Segoe UI Light" panose="020B0502040204020203" pitchFamily="34" charset="0"/>
              </a:rPr>
              <a:t>Caracteristicas generales</a:t>
            </a:r>
          </a:p>
        </p:txBody>
      </p:sp>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7A891A48-18DA-7340-9645-66BA981055B6}"/>
              </a:ext>
            </a:extLst>
          </p:cNvPr>
          <p:cNvSpPr txBox="1"/>
          <p:nvPr/>
        </p:nvSpPr>
        <p:spPr>
          <a:xfrm>
            <a:off x="848287" y="1798693"/>
            <a:ext cx="6354444" cy="2246769"/>
          </a:xfrm>
          <a:prstGeom prst="rect">
            <a:avLst/>
          </a:prstGeom>
          <a:noFill/>
        </p:spPr>
        <p:txBody>
          <a:bodyPr wrap="square" rtlCol="0">
            <a:spAutoFit/>
          </a:bodyPr>
          <a:lstStyle/>
          <a:p>
            <a:pPr algn="just"/>
            <a:r>
              <a:rPr lang="es-EC" sz="1400" b="1" dirty="0"/>
              <a:t>Objetivo:</a:t>
            </a:r>
            <a:endParaRPr lang="en-EC" sz="1400" dirty="0"/>
          </a:p>
          <a:p>
            <a:pPr algn="just"/>
            <a:r>
              <a:rPr lang="es-EC" sz="1400" b="1" dirty="0"/>
              <a:t> </a:t>
            </a:r>
            <a:endParaRPr lang="en-EC" sz="1400" dirty="0"/>
          </a:p>
          <a:p>
            <a:pPr lvl="0" algn="just"/>
            <a:r>
              <a:rPr lang="es-EC" sz="1400" dirty="0"/>
              <a:t>El objetivo de la propuesta es dar a conocer los beneficios que trae consigo la gestión unificada de identidades a través de nuestro </a:t>
            </a:r>
            <a:r>
              <a:rPr lang="es-EC" sz="1400" b="1" dirty="0"/>
              <a:t>Software para Gestión de Identidades.</a:t>
            </a:r>
            <a:endParaRPr lang="en-EC" sz="1400" dirty="0"/>
          </a:p>
          <a:p>
            <a:pPr algn="just"/>
            <a:r>
              <a:rPr lang="es-EC" sz="1400" b="1" dirty="0"/>
              <a:t> </a:t>
            </a:r>
            <a:endParaRPr lang="en-EC" sz="1400" dirty="0"/>
          </a:p>
          <a:p>
            <a:pPr lvl="0" algn="just"/>
            <a:r>
              <a:rPr lang="es-EC" sz="1400" dirty="0"/>
              <a:t>El despliegue de nuestra solución permitirá desde su Sistema Core sea un ERP, SGA o cualquier otro donde se generen inicialmente los usuarios de una institución </a:t>
            </a:r>
            <a:r>
              <a:rPr lang="es-ES" sz="1400" dirty="0"/>
              <a:t>trabajar sobre estos operaciones CRUD en el Directorio Activo institucional y así gestionar los usuarios de una manera eficiente, automatizada y sin errores.</a:t>
            </a:r>
            <a:endParaRPr lang="en-EC" sz="1400" dirty="0"/>
          </a:p>
          <a:p>
            <a:pPr algn="just"/>
            <a:r>
              <a:rPr lang="es-ES" sz="1400" dirty="0"/>
              <a:t> </a:t>
            </a:r>
            <a:endParaRPr lang="en-EC" sz="1400" dirty="0"/>
          </a:p>
        </p:txBody>
      </p:sp>
    </p:spTree>
    <p:extLst>
      <p:ext uri="{BB962C8B-B14F-4D97-AF65-F5344CB8AC3E}">
        <p14:creationId xmlns:p14="http://schemas.microsoft.com/office/powerpoint/2010/main" val="52719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599733" y="191384"/>
            <a:ext cx="9720072" cy="1499616"/>
          </a:xfrm>
        </p:spPr>
        <p:txBody>
          <a:bodyPr rtlCol="0">
            <a:normAutofit/>
          </a:bodyPr>
          <a:lstStyle/>
          <a:p>
            <a:r>
              <a:rPr lang="es-ES" sz="3600" noProof="1">
                <a:solidFill>
                  <a:schemeClr val="tx1"/>
                </a:solidFill>
                <a:latin typeface="Segoe UI Light" panose="020B0502040204020203" pitchFamily="34" charset="0"/>
                <a:cs typeface="Segoe UI Light" panose="020B0502040204020203" pitchFamily="34" charset="0"/>
              </a:rPr>
              <a:t>Caracteristicas generales</a:t>
            </a:r>
          </a:p>
        </p:txBody>
      </p:sp>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4" name="Picture 3">
            <a:extLst>
              <a:ext uri="{FF2B5EF4-FFF2-40B4-BE49-F238E27FC236}">
                <a16:creationId xmlns:a16="http://schemas.microsoft.com/office/drawing/2014/main" id="{50CC159A-4603-6949-8455-F7CE7720B91E}"/>
              </a:ext>
            </a:extLst>
          </p:cNvPr>
          <p:cNvPicPr>
            <a:picLocks noChangeAspect="1"/>
          </p:cNvPicPr>
          <p:nvPr/>
        </p:nvPicPr>
        <p:blipFill>
          <a:blip r:embed="rId3"/>
          <a:stretch>
            <a:fillRect/>
          </a:stretch>
        </p:blipFill>
        <p:spPr>
          <a:xfrm>
            <a:off x="2032827" y="1375537"/>
            <a:ext cx="7725401" cy="5138077"/>
          </a:xfrm>
          <a:prstGeom prst="rect">
            <a:avLst/>
          </a:prstGeom>
        </p:spPr>
      </p:pic>
      <p:sp>
        <p:nvSpPr>
          <p:cNvPr id="8" name="Título 1">
            <a:extLst>
              <a:ext uri="{FF2B5EF4-FFF2-40B4-BE49-F238E27FC236}">
                <a16:creationId xmlns:a16="http://schemas.microsoft.com/office/drawing/2014/main" id="{8AE62A02-10D6-6F4C-BC54-E74F53BE696D}"/>
              </a:ext>
            </a:extLst>
          </p:cNvPr>
          <p:cNvSpPr txBox="1">
            <a:spLocks/>
          </p:cNvSpPr>
          <p:nvPr/>
        </p:nvSpPr>
        <p:spPr>
          <a:xfrm>
            <a:off x="599733" y="20326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Caracteristicas generales</a:t>
            </a:r>
          </a:p>
        </p:txBody>
      </p:sp>
    </p:spTree>
    <p:extLst>
      <p:ext uri="{BB962C8B-B14F-4D97-AF65-F5344CB8AC3E}">
        <p14:creationId xmlns:p14="http://schemas.microsoft.com/office/powerpoint/2010/main" val="23802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746655" y="197138"/>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Beneficios del APP de gestión </a:t>
            </a:r>
          </a:p>
        </p:txBody>
      </p:sp>
      <p:sp>
        <p:nvSpPr>
          <p:cNvPr id="3" name="TextBox 2">
            <a:extLst>
              <a:ext uri="{FF2B5EF4-FFF2-40B4-BE49-F238E27FC236}">
                <a16:creationId xmlns:a16="http://schemas.microsoft.com/office/drawing/2014/main" id="{CB6C1A2C-D615-6E49-B8F0-77FC7B99B52C}"/>
              </a:ext>
            </a:extLst>
          </p:cNvPr>
          <p:cNvSpPr txBox="1"/>
          <p:nvPr/>
        </p:nvSpPr>
        <p:spPr>
          <a:xfrm>
            <a:off x="746655" y="1562199"/>
            <a:ext cx="6526329" cy="3816429"/>
          </a:xfrm>
          <a:prstGeom prst="rect">
            <a:avLst/>
          </a:prstGeom>
          <a:noFill/>
        </p:spPr>
        <p:txBody>
          <a:bodyPr wrap="square" rtlCol="0">
            <a:spAutoFit/>
          </a:bodyPr>
          <a:lstStyle/>
          <a:p>
            <a:r>
              <a:rPr lang="es-ES_tradnl" sz="1400" dirty="0"/>
              <a:t>Las ventajas principales de crear una integración con el SGA/ERP son:</a:t>
            </a:r>
            <a:br>
              <a:rPr lang="es-ES_tradnl" sz="1400" dirty="0"/>
            </a:br>
            <a:endParaRPr lang="en-EC" sz="1400" dirty="0"/>
          </a:p>
          <a:p>
            <a:pPr marL="742950" lvl="1" indent="-285750" algn="just">
              <a:buFont typeface="Arial" panose="020B0604020202020204" pitchFamily="34" charset="0"/>
              <a:buChar char="•"/>
            </a:pPr>
            <a:r>
              <a:rPr lang="es-ES" sz="1400" b="1" dirty="0"/>
              <a:t>Mayor productividad</a:t>
            </a:r>
            <a:r>
              <a:rPr lang="es-ES" sz="1400" dirty="0"/>
              <a:t>. Administrar las identidades de usuario desde el SGA como única plataforma y según las directivas de este sistema.</a:t>
            </a:r>
            <a:br>
              <a:rPr lang="es-ES" sz="1400" dirty="0"/>
            </a:br>
            <a:endParaRPr lang="en-EC" sz="1400" dirty="0"/>
          </a:p>
          <a:p>
            <a:pPr marL="742950" lvl="1" indent="-285750" algn="just">
              <a:buFont typeface="Arial" panose="020B0604020202020204" pitchFamily="34" charset="0"/>
              <a:buChar char="•"/>
            </a:pPr>
            <a:r>
              <a:rPr lang="es-ES" sz="1400" b="1" dirty="0"/>
              <a:t>Administración de los riesgos</a:t>
            </a:r>
            <a:r>
              <a:rPr lang="es-ES" sz="1400" dirty="0"/>
              <a:t>. Para aumentar la seguridad, puede automatizar los cambios en función del estado de los usuarios: Habilitado, Deshabilitado, Cambios de Contraseña, Cambio de OU, Altas y Bajas.</a:t>
            </a:r>
          </a:p>
          <a:p>
            <a:pPr lvl="1" algn="just"/>
            <a:endParaRPr lang="en-EC" sz="1400" dirty="0"/>
          </a:p>
          <a:p>
            <a:pPr marL="742950" lvl="1" indent="-285750" algn="just">
              <a:buFont typeface="Arial" panose="020B0604020202020204" pitchFamily="34" charset="0"/>
              <a:buChar char="•"/>
            </a:pPr>
            <a:r>
              <a:rPr lang="es-ES" sz="1400" b="1" dirty="0"/>
              <a:t>Solución para el cumplimiento y la gobernanza</a:t>
            </a:r>
            <a:r>
              <a:rPr lang="es-ES" sz="1400" dirty="0"/>
              <a:t>.  Las solicitudes se ejecutan en el SGA y en el AD. Esto permite realizar un seguimiento de las identidades.</a:t>
            </a:r>
          </a:p>
          <a:p>
            <a:pPr marL="742950" lvl="1" indent="-285750" algn="just">
              <a:buFont typeface="Arial" panose="020B0604020202020204" pitchFamily="34" charset="0"/>
              <a:buChar char="•"/>
            </a:pPr>
            <a:endParaRPr lang="en-EC" sz="1400" dirty="0"/>
          </a:p>
          <a:p>
            <a:pPr marL="742950" lvl="1" indent="-285750" algn="just">
              <a:buFont typeface="Arial" panose="020B0604020202020204" pitchFamily="34" charset="0"/>
              <a:buChar char="•"/>
            </a:pPr>
            <a:r>
              <a:rPr lang="es-ES" sz="1400" b="1" dirty="0"/>
              <a:t>Reducción del costo</a:t>
            </a:r>
            <a:r>
              <a:rPr lang="es-ES" sz="1400" dirty="0"/>
              <a:t>.  Reduce los costos al evitar ineficiencias y errores humanos asociados con el aprovisionamiento manual. Disminuye la necesidad de registros de auditoría, scripts y soluciones de aprovisionamiento de usuarios desarrollados de manera personalizada.</a:t>
            </a:r>
            <a:endParaRPr lang="en-EC" sz="1400" dirty="0"/>
          </a:p>
          <a:p>
            <a:endParaRPr lang="en-EC" dirty="0"/>
          </a:p>
        </p:txBody>
      </p:sp>
      <p:pic>
        <p:nvPicPr>
          <p:cNvPr id="2050" name="Picture 2" descr="API REST en 2020: ¿cómo puede beneficiar tu negocio?">
            <a:extLst>
              <a:ext uri="{FF2B5EF4-FFF2-40B4-BE49-F238E27FC236}">
                <a16:creationId xmlns:a16="http://schemas.microsoft.com/office/drawing/2014/main" id="{DDCBB033-64F1-A940-A9E4-C6A38E8D3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272" y="2348231"/>
            <a:ext cx="3300633" cy="220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6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599733" y="20326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Funcionalidad</a:t>
            </a:r>
          </a:p>
        </p:txBody>
      </p:sp>
      <p:pic>
        <p:nvPicPr>
          <p:cNvPr id="6" name="Picture 5">
            <a:extLst>
              <a:ext uri="{FF2B5EF4-FFF2-40B4-BE49-F238E27FC236}">
                <a16:creationId xmlns:a16="http://schemas.microsoft.com/office/drawing/2014/main" id="{8DB6C3D9-7CD3-0E48-8680-1517C0AF3186}"/>
              </a:ext>
            </a:extLst>
          </p:cNvPr>
          <p:cNvPicPr>
            <a:picLocks noChangeAspect="1"/>
          </p:cNvPicPr>
          <p:nvPr/>
        </p:nvPicPr>
        <p:blipFill>
          <a:blip r:embed="rId3"/>
          <a:stretch>
            <a:fillRect/>
          </a:stretch>
        </p:blipFill>
        <p:spPr>
          <a:xfrm>
            <a:off x="1653011" y="1342796"/>
            <a:ext cx="9449592" cy="5116608"/>
          </a:xfrm>
          <a:prstGeom prst="rect">
            <a:avLst/>
          </a:prstGeom>
        </p:spPr>
      </p:pic>
    </p:spTree>
    <p:extLst>
      <p:ext uri="{BB962C8B-B14F-4D97-AF65-F5344CB8AC3E}">
        <p14:creationId xmlns:p14="http://schemas.microsoft.com/office/powerpoint/2010/main" val="23742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ostman">
            <a:hlinkClick r:id="" action="ppaction://media"/>
            <a:extLst>
              <a:ext uri="{FF2B5EF4-FFF2-40B4-BE49-F238E27FC236}">
                <a16:creationId xmlns:a16="http://schemas.microsoft.com/office/drawing/2014/main" id="{79D9AF9A-3FAA-AFEC-85E4-7E02A3D0925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1907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716598" y="502955"/>
            <a:ext cx="1060488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Operaciones CRUD en Google y MIcrosoft</a:t>
            </a:r>
          </a:p>
        </p:txBody>
      </p:sp>
      <p:sp>
        <p:nvSpPr>
          <p:cNvPr id="3" name="TextBox 2">
            <a:extLst>
              <a:ext uri="{FF2B5EF4-FFF2-40B4-BE49-F238E27FC236}">
                <a16:creationId xmlns:a16="http://schemas.microsoft.com/office/drawing/2014/main" id="{CB6C1A2C-D615-6E49-B8F0-77FC7B99B52C}"/>
              </a:ext>
            </a:extLst>
          </p:cNvPr>
          <p:cNvSpPr txBox="1"/>
          <p:nvPr/>
        </p:nvSpPr>
        <p:spPr>
          <a:xfrm>
            <a:off x="746655" y="1562199"/>
            <a:ext cx="6526329" cy="2154436"/>
          </a:xfrm>
          <a:prstGeom prst="rect">
            <a:avLst/>
          </a:prstGeom>
          <a:noFill/>
        </p:spPr>
        <p:txBody>
          <a:bodyPr wrap="square" rtlCol="0">
            <a:spAutoFit/>
          </a:bodyPr>
          <a:lstStyle/>
          <a:p>
            <a:pPr lvl="0"/>
            <a:r>
              <a:rPr lang="en-EC" sz="1400" dirty="0"/>
              <a:t> </a:t>
            </a:r>
          </a:p>
          <a:p>
            <a:pPr marL="285750" lvl="0" indent="-285750">
              <a:buFont typeface="Arial" panose="020B0604020202020204" pitchFamily="34" charset="0"/>
              <a:buChar char="•"/>
            </a:pPr>
            <a:r>
              <a:rPr lang="es-ES" sz="1400" dirty="0"/>
              <a:t>Actualmente el APP además de realizar operaciones CRUD en el directorio local también realiza operaciones CRUD directamente en los directorios de Google y Azure</a:t>
            </a:r>
            <a:r>
              <a:rPr lang="en-EC" sz="1400" dirty="0"/>
              <a:t> </a:t>
            </a:r>
            <a:br>
              <a:rPr lang="en-EC" sz="1400" dirty="0"/>
            </a:br>
            <a:endParaRPr lang="en-EC" sz="1400" dirty="0"/>
          </a:p>
          <a:p>
            <a:pPr marL="285750" lvl="0" indent="-285750">
              <a:buFont typeface="Arial" panose="020B0604020202020204" pitchFamily="34" charset="0"/>
              <a:buChar char="•"/>
            </a:pPr>
            <a:r>
              <a:rPr lang="es-ES" sz="1400" dirty="0"/>
              <a:t>Esto tiene un beneficio importante para que las instituciones puedan entregar servicios de Google o Microsoft sin necesidad de crear usuarios locales.</a:t>
            </a:r>
          </a:p>
          <a:p>
            <a:pPr marL="285750" lvl="0" indent="-285750">
              <a:buFont typeface="Arial" panose="020B0604020202020204" pitchFamily="34" charset="0"/>
              <a:buChar char="•"/>
            </a:pPr>
            <a:endParaRPr lang="en-EC" dirty="0"/>
          </a:p>
          <a:p>
            <a:endParaRPr lang="en-EC" dirty="0"/>
          </a:p>
        </p:txBody>
      </p:sp>
      <p:pic>
        <p:nvPicPr>
          <p:cNvPr id="2" name="Imagen 82607564">
            <a:extLst>
              <a:ext uri="{FF2B5EF4-FFF2-40B4-BE49-F238E27FC236}">
                <a16:creationId xmlns:a16="http://schemas.microsoft.com/office/drawing/2014/main" id="{E645CDF6-4B53-921A-8EC3-4899F9ED2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601" y="4003140"/>
            <a:ext cx="2236441" cy="890832"/>
          </a:xfrm>
          <a:prstGeom prst="rect">
            <a:avLst/>
          </a:prstGeom>
        </p:spPr>
      </p:pic>
      <p:pic>
        <p:nvPicPr>
          <p:cNvPr id="4" name="Imagen 1009778612">
            <a:extLst>
              <a:ext uri="{FF2B5EF4-FFF2-40B4-BE49-F238E27FC236}">
                <a16:creationId xmlns:a16="http://schemas.microsoft.com/office/drawing/2014/main" id="{018D8E41-9A71-5780-CB3E-828B0B441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116" y="3734732"/>
            <a:ext cx="2082893" cy="1292662"/>
          </a:xfrm>
          <a:prstGeom prst="rect">
            <a:avLst/>
          </a:prstGeom>
        </p:spPr>
      </p:pic>
    </p:spTree>
    <p:extLst>
      <p:ext uri="{BB962C8B-B14F-4D97-AF65-F5344CB8AC3E}">
        <p14:creationId xmlns:p14="http://schemas.microsoft.com/office/powerpoint/2010/main" val="377143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335589" y="4509769"/>
            <a:ext cx="2587500" cy="10954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ítulo 1">
            <a:extLst>
              <a:ext uri="{FF2B5EF4-FFF2-40B4-BE49-F238E27FC236}">
                <a16:creationId xmlns:a16="http://schemas.microsoft.com/office/drawing/2014/main" id="{8AE62A02-10D6-6F4C-BC54-E74F53BE696D}"/>
              </a:ext>
            </a:extLst>
          </p:cNvPr>
          <p:cNvSpPr txBox="1">
            <a:spLocks/>
          </p:cNvSpPr>
          <p:nvPr/>
        </p:nvSpPr>
        <p:spPr>
          <a:xfrm>
            <a:off x="716597" y="244046"/>
            <a:ext cx="1060488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z="3600" noProof="1">
                <a:solidFill>
                  <a:schemeClr val="tx1"/>
                </a:solidFill>
                <a:latin typeface="Segoe UI Light" panose="020B0502040204020203" pitchFamily="34" charset="0"/>
                <a:cs typeface="Segoe UI Light" panose="020B0502040204020203" pitchFamily="34" charset="0"/>
              </a:rPr>
              <a:t>Operaciones CRUD en Google y MIcrosoft</a:t>
            </a:r>
          </a:p>
        </p:txBody>
      </p:sp>
      <p:pic>
        <p:nvPicPr>
          <p:cNvPr id="6" name="Picture 5">
            <a:extLst>
              <a:ext uri="{FF2B5EF4-FFF2-40B4-BE49-F238E27FC236}">
                <a16:creationId xmlns:a16="http://schemas.microsoft.com/office/drawing/2014/main" id="{838F9078-D734-DB76-8EAA-E118182909D7}"/>
              </a:ext>
            </a:extLst>
          </p:cNvPr>
          <p:cNvPicPr>
            <a:picLocks noChangeAspect="1"/>
          </p:cNvPicPr>
          <p:nvPr/>
        </p:nvPicPr>
        <p:blipFill>
          <a:blip r:embed="rId3"/>
          <a:stretch>
            <a:fillRect/>
          </a:stretch>
        </p:blipFill>
        <p:spPr>
          <a:xfrm>
            <a:off x="2132841" y="1470454"/>
            <a:ext cx="7772400" cy="5143500"/>
          </a:xfrm>
          <a:prstGeom prst="rect">
            <a:avLst/>
          </a:prstGeom>
        </p:spPr>
      </p:pic>
    </p:spTree>
    <p:extLst>
      <p:ext uri="{BB962C8B-B14F-4D97-AF65-F5344CB8AC3E}">
        <p14:creationId xmlns:p14="http://schemas.microsoft.com/office/powerpoint/2010/main" val="1072775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6995_TF22378848.potx" id="{85DF5566-E470-4B76-A232-C21C6F80612C}" vid="{69CBCECC-819E-48E2-AFD3-2FC38523383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F7B777ECEE83D408FD24E0F8898E247" ma:contentTypeVersion="16" ma:contentTypeDescription="Crear nuevo documento." ma:contentTypeScope="" ma:versionID="f94527cf305d80e3d820fe54f82744bd">
  <xsd:schema xmlns:xsd="http://www.w3.org/2001/XMLSchema" xmlns:xs="http://www.w3.org/2001/XMLSchema" xmlns:p="http://schemas.microsoft.com/office/2006/metadata/properties" xmlns:ns2="e4cf2323-5496-40f3-920d-6ce9bdc6168e" xmlns:ns3="2dcac036-f159-45f1-bf96-82af28b33675" targetNamespace="http://schemas.microsoft.com/office/2006/metadata/properties" ma:root="true" ma:fieldsID="69c79bc96fbf028b4d95aaa19fbf1bfc" ns2:_="" ns3:_="">
    <xsd:import namespace="e4cf2323-5496-40f3-920d-6ce9bdc6168e"/>
    <xsd:import namespace="2dcac036-f159-45f1-bf96-82af28b336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f2323-5496-40f3-920d-6ce9bdc61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c6963e27-d887-42cf-8331-eb3c4552a8f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ac036-f159-45f1-bf96-82af28b3367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994c576-5cc9-4aae-b0bb-a47d7ba13c0e}" ma:internalName="TaxCatchAll" ma:showField="CatchAllData" ma:web="2dcac036-f159-45f1-bf96-82af28b336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4cf2323-5496-40f3-920d-6ce9bdc6168e" xsi:nil="true"/>
    <TaxCatchAll xmlns="2dcac036-f159-45f1-bf96-82af28b33675" xsi:nil="true"/>
    <lcf76f155ced4ddcb4097134ff3c332f xmlns="e4cf2323-5496-40f3-920d-6ce9bdc616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0A6968-360B-4B0B-AF7B-B735B299078A}"/>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788A2F88-55C5-4ED1-9541-807C65424763}">
  <ds:schemaRefs>
    <ds:schemaRef ds:uri="http://schemas.microsoft.com/office/2006/metadata/properties"/>
    <ds:schemaRef ds:uri="16c05727-aa75-4e4a-9b5f-8a80a1165891"/>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Diseño Integral</Template>
  <TotalTime>0</TotalTime>
  <Words>554</Words>
  <Application>Microsoft Macintosh PowerPoint</Application>
  <PresentationFormat>Widescreen</PresentationFormat>
  <Paragraphs>74</Paragraphs>
  <Slides>18</Slides>
  <Notes>12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Segoe UI Light</vt:lpstr>
      <vt:lpstr>Tw Cen MT</vt:lpstr>
      <vt:lpstr>Tw Cen MT Condensed</vt:lpstr>
      <vt:lpstr>Wingdings 3</vt:lpstr>
      <vt:lpstr>Integral</vt:lpstr>
      <vt:lpstr>PowerPoint Presentation</vt:lpstr>
      <vt:lpstr>Introducción  </vt:lpstr>
      <vt:lpstr>Caracteristicas generales</vt:lpstr>
      <vt:lpstr>Caracteristicas generales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Demostracion en vivo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2019-12-02T01:45:07Z</dcterms:created>
  <dcterms:modified xsi:type="dcterms:W3CDTF">2023-05-18T20:08:50Z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0x0101007F7B777ECEE83D408FD24E0F8898E247</vt:lpwstr>
  </property>
</Properties>
</file>